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8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5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5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47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6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07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9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6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3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5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5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4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4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4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D32D-F447-4CDC-A354-99FA3432ED7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A1E3-E55D-4F78-B4F6-86CB18BEF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1803405"/>
            <a:ext cx="9196467" cy="251459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«Развитие связной речи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средствам мнемотехники».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7128" y="4318001"/>
            <a:ext cx="655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учитель-логопед: Филатова Е.А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1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немотехника | Родник | Обучение чтению, Занятия для ребенка, Аутизм  обу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52" y="453801"/>
            <a:ext cx="7848599" cy="620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c02005520121102073916_001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242" y="1739071"/>
            <a:ext cx="529807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9241" y="446043"/>
            <a:ext cx="9953047" cy="1293028"/>
          </a:xfrm>
        </p:spPr>
        <p:txBody>
          <a:bodyPr>
            <a:normAutofit/>
          </a:bodyPr>
          <a:lstStyle/>
          <a:p>
            <a:r>
              <a:rPr lang="ru-RU" sz="3200" b="1" cap="none" dirty="0" err="1"/>
              <a:t>Мнемотаблицы</a:t>
            </a:r>
            <a:r>
              <a:rPr lang="ru-RU" sz="3200" b="1" cap="none" dirty="0"/>
              <a:t> по стихотворениям и загадкам</a:t>
            </a:r>
            <a:endParaRPr lang="ru-RU" sz="320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7097313" y="1794491"/>
            <a:ext cx="367911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Песенка шмеля</a:t>
            </a:r>
          </a:p>
          <a:p>
            <a:r>
              <a:rPr lang="ru-RU" sz="2200" dirty="0"/>
              <a:t>Я большой мохнатый шмель,</a:t>
            </a:r>
          </a:p>
          <a:p>
            <a:r>
              <a:rPr lang="ru-RU" sz="2200" dirty="0"/>
              <a:t>Разбудил меня апрель.</a:t>
            </a:r>
          </a:p>
          <a:p>
            <a:r>
              <a:rPr lang="ru-RU" sz="2200" dirty="0"/>
              <a:t>Звонкими ручьями,</a:t>
            </a:r>
          </a:p>
          <a:p>
            <a:r>
              <a:rPr lang="ru-RU" sz="2200" dirty="0"/>
              <a:t>Жаркими лучами.</a:t>
            </a:r>
          </a:p>
          <a:p>
            <a:r>
              <a:rPr lang="ru-RU" sz="2200" dirty="0"/>
              <a:t>Я летаю, я жужжу,</a:t>
            </a:r>
          </a:p>
          <a:p>
            <a:r>
              <a:rPr lang="ru-RU" sz="2200" dirty="0"/>
              <a:t>Над поляною кружу.</a:t>
            </a:r>
          </a:p>
          <a:p>
            <a:r>
              <a:rPr lang="ru-RU" sz="2200" dirty="0"/>
              <a:t>Яркий выберу цветок</a:t>
            </a:r>
          </a:p>
          <a:p>
            <a:r>
              <a:rPr lang="ru-RU" sz="2200" dirty="0"/>
              <a:t>Буду пить душистый сок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9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6791" y="951273"/>
            <a:ext cx="4514802" cy="3742182"/>
            <a:chOff x="1996464" y="1609006"/>
            <a:chExt cx="5104104" cy="4427536"/>
          </a:xfrm>
        </p:grpSpPr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 rot="910933">
              <a:off x="4297923" y="1659197"/>
              <a:ext cx="468229" cy="834938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pic>
          <p:nvPicPr>
            <p:cNvPr id="6" name="Picture 26" descr="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236" y="4968738"/>
              <a:ext cx="862332" cy="1038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3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236" y="2764109"/>
              <a:ext cx="836319" cy="936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 rot="910933">
              <a:off x="6408668" y="3886611"/>
              <a:ext cx="479778" cy="757386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4246489" y="4996975"/>
              <a:ext cx="727116" cy="908008"/>
              <a:chOff x="7607" y="2989"/>
              <a:chExt cx="1008" cy="1297"/>
            </a:xfrm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 rot="910933">
                <a:off x="7607" y="2989"/>
                <a:ext cx="592" cy="897"/>
              </a:xfrm>
              <a:prstGeom prst="rect">
                <a:avLst/>
              </a:prstGeom>
              <a:solidFill>
                <a:srgbClr val="CC99FF"/>
              </a:soli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99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 rot="910933">
                <a:off x="8021" y="3405"/>
                <a:ext cx="594" cy="881"/>
              </a:xfrm>
              <a:prstGeom prst="rect">
                <a:avLst/>
              </a:prstGeom>
              <a:solidFill>
                <a:srgbClr val="99CCFF"/>
              </a:soli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2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ru-RU"/>
              </a:p>
            </p:txBody>
          </p:sp>
        </p:grpSp>
        <p:pic>
          <p:nvPicPr>
            <p:cNvPr id="10" name="Picture 15" descr="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526" y="1612456"/>
              <a:ext cx="864096" cy="104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9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464" y="1609006"/>
              <a:ext cx="1262804" cy="104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8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50" y="4969264"/>
              <a:ext cx="1290597" cy="1067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4" descr="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965" y="2796761"/>
              <a:ext cx="1731412" cy="871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5" descr="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293" y="2730500"/>
              <a:ext cx="418252" cy="97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 descr="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903" y="3811626"/>
              <a:ext cx="445022" cy="1045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1" descr="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938" y="3907225"/>
              <a:ext cx="1931466" cy="950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7843858" y="951273"/>
            <a:ext cx="38884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50" dirty="0"/>
              <a:t>Купили по книжке</a:t>
            </a:r>
          </a:p>
          <a:p>
            <a:r>
              <a:rPr lang="ru-RU" sz="2150" dirty="0"/>
              <a:t>Братишкам.</a:t>
            </a:r>
          </a:p>
          <a:p>
            <a:r>
              <a:rPr lang="ru-RU" sz="2150" dirty="0"/>
              <a:t>Один прочитал свою книжку, </a:t>
            </a:r>
          </a:p>
          <a:p>
            <a:r>
              <a:rPr lang="ru-RU" sz="2150" dirty="0"/>
              <a:t>Другой разорвал свою книжку.</a:t>
            </a:r>
          </a:p>
          <a:p>
            <a:r>
              <a:rPr lang="ru-RU" sz="2150" dirty="0"/>
              <a:t>Купили братишкам по книжке,</a:t>
            </a:r>
          </a:p>
          <a:p>
            <a:r>
              <a:rPr lang="ru-RU" sz="2150" dirty="0"/>
              <a:t>Но разные были братишки.</a:t>
            </a:r>
          </a:p>
          <a:p>
            <a:r>
              <a:rPr lang="ru-RU" sz="2150" i="1" dirty="0"/>
              <a:t>К. Жане</a:t>
            </a:r>
            <a:endParaRPr lang="ru-RU" sz="2150" dirty="0"/>
          </a:p>
        </p:txBody>
      </p:sp>
    </p:spTree>
    <p:extLst>
      <p:ext uri="{BB962C8B-B14F-4D97-AF65-F5344CB8AC3E}">
        <p14:creationId xmlns:p14="http://schemas.microsoft.com/office/powerpoint/2010/main" val="230717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27343" y="497406"/>
            <a:ext cx="4909155" cy="3385046"/>
            <a:chOff x="637438" y="1618486"/>
            <a:chExt cx="6448263" cy="4469068"/>
          </a:xfrm>
        </p:grpSpPr>
        <p:pic>
          <p:nvPicPr>
            <p:cNvPr id="6" name="Picture 49" descr="7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635" y="4694382"/>
              <a:ext cx="1684766" cy="1393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3" descr="7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38" y="1679826"/>
              <a:ext cx="1855287" cy="139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8" descr="7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619" y="1639530"/>
              <a:ext cx="1601638" cy="143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7" descr="6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53" y="3592204"/>
              <a:ext cx="1839199" cy="807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5" descr="68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166" y="3161811"/>
              <a:ext cx="1547091" cy="130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4" descr="7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48" y="4579495"/>
              <a:ext cx="1353666" cy="149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285486" y="3231086"/>
              <a:ext cx="921576" cy="12237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"/>
                  <a:cs typeface="Arial"/>
                </a:rPr>
                <a:t>Ц</a:t>
              </a:r>
              <a:endPara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866956" y="1618486"/>
              <a:ext cx="1842138" cy="1486548"/>
              <a:chOff x="3725966" y="1618486"/>
              <a:chExt cx="1842138" cy="1486548"/>
            </a:xfrm>
          </p:grpSpPr>
          <p:sp>
            <p:nvSpPr>
              <p:cNvPr id="18" name="AutoShape 62"/>
              <p:cNvSpPr>
                <a:spLocks noChangeArrowheads="1"/>
              </p:cNvSpPr>
              <p:nvPr/>
            </p:nvSpPr>
            <p:spPr bwMode="auto">
              <a:xfrm>
                <a:off x="3725966" y="1618486"/>
                <a:ext cx="837059" cy="743274"/>
              </a:xfrm>
              <a:custGeom>
                <a:avLst/>
                <a:gdLst>
                  <a:gd name="G0" fmla="+- 3099 0 0"/>
                  <a:gd name="G1" fmla="+- 21600 0 3099"/>
                  <a:gd name="G2" fmla="+- 21600 0 3099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99" y="10800"/>
                    </a:moveTo>
                    <a:cubicBezTo>
                      <a:pt x="3099" y="15053"/>
                      <a:pt x="6547" y="18501"/>
                      <a:pt x="10800" y="18501"/>
                    </a:cubicBezTo>
                    <a:cubicBezTo>
                      <a:pt x="15053" y="18501"/>
                      <a:pt x="18501" y="15053"/>
                      <a:pt x="18501" y="10800"/>
                    </a:cubicBezTo>
                    <a:cubicBezTo>
                      <a:pt x="18501" y="6547"/>
                      <a:pt x="15053" y="3099"/>
                      <a:pt x="10800" y="3099"/>
                    </a:cubicBezTo>
                    <a:cubicBezTo>
                      <a:pt x="6547" y="3099"/>
                      <a:pt x="3099" y="6547"/>
                      <a:pt x="3099" y="10800"/>
                    </a:cubicBezTo>
                    <a:close/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AutoShape 61"/>
              <p:cNvSpPr>
                <a:spLocks noChangeArrowheads="1"/>
              </p:cNvSpPr>
              <p:nvPr/>
            </p:nvSpPr>
            <p:spPr bwMode="auto">
              <a:xfrm>
                <a:off x="4731045" y="1618486"/>
                <a:ext cx="837059" cy="743274"/>
              </a:xfrm>
              <a:custGeom>
                <a:avLst/>
                <a:gdLst>
                  <a:gd name="G0" fmla="+- 3344 0 0"/>
                  <a:gd name="G1" fmla="+- 21600 0 3344"/>
                  <a:gd name="G2" fmla="+- 21600 0 3344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344" y="10800"/>
                    </a:moveTo>
                    <a:cubicBezTo>
                      <a:pt x="3344" y="14918"/>
                      <a:pt x="6682" y="18256"/>
                      <a:pt x="10800" y="18256"/>
                    </a:cubicBezTo>
                    <a:cubicBezTo>
                      <a:pt x="14918" y="18256"/>
                      <a:pt x="18256" y="14918"/>
                      <a:pt x="18256" y="10800"/>
                    </a:cubicBezTo>
                    <a:cubicBezTo>
                      <a:pt x="18256" y="6682"/>
                      <a:pt x="14918" y="3344"/>
                      <a:pt x="10800" y="3344"/>
                    </a:cubicBezTo>
                    <a:cubicBezTo>
                      <a:pt x="6682" y="3344"/>
                      <a:pt x="3344" y="6682"/>
                      <a:pt x="3344" y="10800"/>
                    </a:cubicBezTo>
                    <a:close/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AutoShape 60"/>
              <p:cNvSpPr>
                <a:spLocks noChangeArrowheads="1"/>
              </p:cNvSpPr>
              <p:nvPr/>
            </p:nvSpPr>
            <p:spPr bwMode="auto">
              <a:xfrm>
                <a:off x="4227999" y="2361760"/>
                <a:ext cx="838072" cy="743274"/>
              </a:xfrm>
              <a:custGeom>
                <a:avLst/>
                <a:gdLst>
                  <a:gd name="G0" fmla="+- 3344 0 0"/>
                  <a:gd name="G1" fmla="+- 21600 0 3344"/>
                  <a:gd name="G2" fmla="+- 21600 0 3344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344" y="10800"/>
                    </a:moveTo>
                    <a:cubicBezTo>
                      <a:pt x="3344" y="14918"/>
                      <a:pt x="6682" y="18256"/>
                      <a:pt x="10800" y="18256"/>
                    </a:cubicBezTo>
                    <a:cubicBezTo>
                      <a:pt x="14918" y="18256"/>
                      <a:pt x="18256" y="14918"/>
                      <a:pt x="18256" y="10800"/>
                    </a:cubicBezTo>
                    <a:cubicBezTo>
                      <a:pt x="18256" y="6682"/>
                      <a:pt x="14918" y="3344"/>
                      <a:pt x="10800" y="3344"/>
                    </a:cubicBezTo>
                    <a:cubicBezTo>
                      <a:pt x="6682" y="3344"/>
                      <a:pt x="3344" y="6682"/>
                      <a:pt x="3344" y="10800"/>
                    </a:cubicBezTo>
                    <a:close/>
                  </a:path>
                </a:pathLst>
              </a:custGeom>
              <a:solidFill>
                <a:srgbClr val="00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" name="AutoShape 53"/>
            <p:cNvSpPr>
              <a:spLocks noChangeArrowheads="1"/>
            </p:cNvSpPr>
            <p:nvPr/>
          </p:nvSpPr>
          <p:spPr bwMode="auto">
            <a:xfrm>
              <a:off x="2724406" y="4869161"/>
              <a:ext cx="2196132" cy="1008112"/>
            </a:xfrm>
            <a:prstGeom prst="curvedDownArrow">
              <a:avLst>
                <a:gd name="adj1" fmla="val 16943"/>
                <a:gd name="adj2" fmla="val 63007"/>
                <a:gd name="adj3" fmla="val 40046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50"/>
            <p:cNvSpPr>
              <a:spLocks noChangeArrowheads="1"/>
            </p:cNvSpPr>
            <p:nvPr/>
          </p:nvSpPr>
          <p:spPr bwMode="auto">
            <a:xfrm>
              <a:off x="5202340" y="4631036"/>
              <a:ext cx="228600" cy="238125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51"/>
            <p:cNvSpPr>
              <a:spLocks noChangeArrowheads="1"/>
            </p:cNvSpPr>
            <p:nvPr/>
          </p:nvSpPr>
          <p:spPr bwMode="auto">
            <a:xfrm>
              <a:off x="6857101" y="4666033"/>
              <a:ext cx="228600" cy="230187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52"/>
            <p:cNvSpPr>
              <a:spLocks noChangeArrowheads="1"/>
            </p:cNvSpPr>
            <p:nvPr/>
          </p:nvSpPr>
          <p:spPr bwMode="auto">
            <a:xfrm>
              <a:off x="5074344" y="5358637"/>
              <a:ext cx="336550" cy="339725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865659" y="541880"/>
            <a:ext cx="41598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Цирк</a:t>
            </a:r>
            <a:r>
              <a:rPr lang="ru-RU" sz="2000" dirty="0"/>
              <a:t> – </a:t>
            </a:r>
          </a:p>
          <a:p>
            <a:r>
              <a:rPr lang="ru-RU" sz="2000" dirty="0"/>
              <a:t>Это сказочный сверкающий шатер,</a:t>
            </a:r>
          </a:p>
          <a:p>
            <a:r>
              <a:rPr lang="ru-RU" sz="2000" dirty="0"/>
              <a:t>Это кольцами играющий жонглер.</a:t>
            </a:r>
          </a:p>
          <a:p>
            <a:r>
              <a:rPr lang="ru-RU" sz="2000" dirty="0"/>
              <a:t>Это фокусник, творящий чудеса,</a:t>
            </a:r>
          </a:p>
          <a:p>
            <a:r>
              <a:rPr lang="ru-RU" sz="2000" dirty="0"/>
              <a:t>Это детства удивленные глаза.</a:t>
            </a:r>
          </a:p>
          <a:p>
            <a:r>
              <a:rPr lang="ru-RU" sz="2000" dirty="0"/>
              <a:t>Это пестрые летящие мячи,</a:t>
            </a:r>
          </a:p>
          <a:p>
            <a:r>
              <a:rPr lang="ru-RU" sz="2000" dirty="0"/>
              <a:t>Это гнущие подковы силачи.</a:t>
            </a:r>
          </a:p>
          <a:p>
            <a:r>
              <a:rPr lang="ru-RU" sz="2000" dirty="0"/>
              <a:t>Это делающий сальто акробат,</a:t>
            </a:r>
          </a:p>
          <a:p>
            <a:r>
              <a:rPr lang="ru-RU" sz="2000" dirty="0"/>
              <a:t>Это вечный праздник взрослых и ребят.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43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761" y="1443079"/>
            <a:ext cx="10820400" cy="2802467"/>
          </a:xfrm>
        </p:spPr>
        <p:txBody>
          <a:bodyPr>
            <a:noAutofit/>
          </a:bodyPr>
          <a:lstStyle/>
          <a:p>
            <a:r>
              <a:rPr lang="ru-RU" sz="2400" dirty="0"/>
              <a:t>При обучении составлению рассказов </a:t>
            </a:r>
            <a:r>
              <a:rPr lang="ru-RU" sz="2400" dirty="0" smtClean="0"/>
              <a:t> </a:t>
            </a:r>
            <a:r>
              <a:rPr lang="ru-RU" sz="2400" dirty="0"/>
              <a:t>также </a:t>
            </a:r>
            <a:r>
              <a:rPr lang="ru-RU" sz="2400" dirty="0" smtClean="0"/>
              <a:t>используется мнемотехника.  </a:t>
            </a:r>
            <a:r>
              <a:rPr lang="ru-RU" sz="2400" dirty="0"/>
              <a:t>Вместе с детьми беседуем по тексту, рассматриваем иллюстрации и отслеживаем последовательность заранее приготовленной модели к данному произведению. А в более старшем возрасте – дети сами под руководством взрослого учатся выбирать нужные элементы модели, последовательно их располагать в единую модельную цепь, которые необходимы для пересказа литературного произведения.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580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741" y="312005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Составление рассказа по </a:t>
            </a:r>
            <a:r>
              <a:rPr lang="ru-RU" sz="2800" b="1" dirty="0" err="1"/>
              <a:t>мнемотаблице</a:t>
            </a:r>
            <a:endParaRPr lang="ru-RU" sz="2800" dirty="0"/>
          </a:p>
          <a:p>
            <a:r>
              <a:rPr lang="ru-RU" dirty="0"/>
              <a:t>Жил-был Лимон. И было у него всегда плохое настроение. Его друзья: Апельсин, Банан и Персик – часто просили его: «Ну улыбнись, пожалуйста, что ты все время такой кислый?». А лимон только ворчал и хмурил брови. Все ему не нравилось. Если светило солнышко, ему было слишком жарко; если шел дождик, ему было слишком мокро. Однажды Апельсин пригласил своих друзей в цирк. Там выступали замечательные клоуны. Все громко смеялись, и только Лимон сказал, что ему было скучно. Персик подарил Лимону очень веселую книгу со смешными картинками, но ему она не понравилась. </a:t>
            </a:r>
            <a:endParaRPr lang="ru-RU" dirty="0"/>
          </a:p>
        </p:txBody>
      </p:sp>
      <p:pic>
        <p:nvPicPr>
          <p:cNvPr id="5" name="Picture 2" descr="E:\Мнемотаблицы\Скан\File04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090" y="312005"/>
            <a:ext cx="3982048" cy="39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9613" y="4867098"/>
            <a:ext cx="11362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Банан пригласил своих друзей к себе, и они смотрели по телевизору смешные мультфильмы про зайца и волка, но Лимон ни разу не улыбнулся. Но однажды Лимон пришел к своим друзьям очень счастливым. Оказывается, в этот день он узнал, что в нем очень много витаминов, и он помогает людям быть здоровыми.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705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28800" y="540330"/>
            <a:ext cx="8686800" cy="655366"/>
          </a:xfrm>
        </p:spPr>
        <p:txBody>
          <a:bodyPr>
            <a:normAutofit fontScale="90000"/>
          </a:bodyPr>
          <a:lstStyle/>
          <a:p>
            <a:r>
              <a:rPr lang="ru-RU" sz="3200" b="1" cap="none" dirty="0"/>
              <a:t>Составление рассказа по </a:t>
            </a:r>
            <a:r>
              <a:rPr lang="ru-RU" sz="3200" b="1" cap="none" dirty="0" err="1"/>
              <a:t>мнемотаблице</a:t>
            </a:r>
            <a:endParaRPr lang="ru-RU" sz="3200" cap="none" dirty="0"/>
          </a:p>
        </p:txBody>
      </p:sp>
      <p:pic>
        <p:nvPicPr>
          <p:cNvPr id="2050" name="Picture 2" descr="E:\Мнемотаблицы\Скан\File04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5" y="1196752"/>
            <a:ext cx="3668899" cy="2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Мнемотаблицы\Скан\File04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3861049"/>
            <a:ext cx="4011198" cy="280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немотаблицы\Скан\File04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016" y="3879720"/>
            <a:ext cx="3984464" cy="2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0938" y="631975"/>
            <a:ext cx="8686800" cy="655366"/>
          </a:xfrm>
        </p:spPr>
        <p:txBody>
          <a:bodyPr>
            <a:normAutofit/>
          </a:bodyPr>
          <a:lstStyle/>
          <a:p>
            <a:r>
              <a:rPr lang="ru-RU" sz="3200" b="1" cap="none" dirty="0" err="1"/>
              <a:t>Мнемотаблицы</a:t>
            </a:r>
            <a:r>
              <a:rPr lang="ru-RU" sz="3200" b="1" cap="none" dirty="0"/>
              <a:t> на однокоренные слова </a:t>
            </a:r>
            <a:endParaRPr lang="ru-RU" sz="3200" cap="non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639617" y="1196752"/>
          <a:ext cx="6840759" cy="5416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54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4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4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C:\Users\Анютка\Desktop\Шипилина\Мнемотаблицы\Картинки для мнемотаблиц\snow_10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3"/>
          <a:stretch/>
        </p:blipFill>
        <p:spPr bwMode="auto">
          <a:xfrm>
            <a:off x="4944972" y="3082051"/>
            <a:ext cx="2230047" cy="171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ютка\Desktop\Шипилина\Мнемотаблицы\Картинки для мнемотаблиц\MC9004397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268760"/>
            <a:ext cx="1592784" cy="159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нютка\Desktop\Шипилина\Мнемотаблицы\Картинки для мнемотаблиц\MC900331453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2" y="4869161"/>
            <a:ext cx="884344" cy="16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ютка\Desktop\Шипилина\Мнемотаблицы\Картинки для мнемотаблиц\snowdrop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8585" r="7931"/>
          <a:stretch/>
        </p:blipFill>
        <p:spPr bwMode="auto">
          <a:xfrm>
            <a:off x="2697769" y="4869160"/>
            <a:ext cx="2208886" cy="16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ютка\Desktop\Шипилина\Мнемотаблицы\Картинки для мнемотаблиц\MC90044028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408" y="1245081"/>
            <a:ext cx="1537375" cy="17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ютка\Desktop\Шипилина\Мнемотаблицы\Картинки для мнемотаблиц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98" y="1287341"/>
            <a:ext cx="1728192" cy="16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ютка\Desktop\Шипилина\Мнемотаблицы\Картинки для мнемотаблиц\MC900109307.WM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156" y="3104562"/>
            <a:ext cx="1008112" cy="17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ютка\Desktop\Шипилина\Мнемотаблицы\Картинки для мнемотаблиц\MC900353119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58" y="5212127"/>
            <a:ext cx="18161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нютка\Desktop\Шипилина\Мнемотаблицы\Картинки для мнемотаблиц\MC90042349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38" y="3028093"/>
            <a:ext cx="1230313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итог хочется отметить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err="1"/>
              <a:t>Мнемотаблицами</a:t>
            </a:r>
            <a:r>
              <a:rPr lang="ru-RU" sz="2800" dirty="0"/>
              <a:t> не ограничивается вся работа по развитии связной речи у детей. Это – прежде всего как начальная, «пусковая», наиболее значимая и эффективная работа, так как использование </a:t>
            </a:r>
            <a:r>
              <a:rPr lang="ru-RU" sz="2800" dirty="0" err="1"/>
              <a:t>мнемотаблиц</a:t>
            </a:r>
            <a:r>
              <a:rPr lang="ru-RU" sz="2800" dirty="0"/>
              <a:t> позволяет детям воспринимать и перерабатывать зрительную информацию, сохранять и воспроизводить 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97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 descr="E:\Мнемотаблицы\Скан\File04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741" y="3276432"/>
            <a:ext cx="3960440" cy="27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7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Константин </a:t>
            </a:r>
            <a:r>
              <a:rPr lang="ru-RU" sz="3200" b="1" dirty="0" smtClean="0"/>
              <a:t>Дмитриевич </a:t>
            </a:r>
            <a:r>
              <a:rPr lang="ru-RU" sz="3200" b="1" dirty="0" err="1" smtClean="0"/>
              <a:t>УшинскиЙ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 ребёнка каким-нибудь</a:t>
            </a:r>
            <a:b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неизвестным ему словам – он будет</a:t>
            </a:r>
            <a:b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и напрасно мучиться,</a:t>
            </a:r>
            <a:b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свяжите двадцать таких слов</a:t>
            </a:r>
            <a:b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картинками и он их</a:t>
            </a:r>
            <a:b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усвоит на лету».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4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Связная речь 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-749508" y="393769"/>
            <a:ext cx="12516787" cy="81246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единое смысловое и структурное целое,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включающее связанные между собой и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 объединенные, законченные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связной речи,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коммуникативная, осуществляется в двух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формах – диалоге и монологе.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 развитие диалогической речи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с помощью методов: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с детьми; беседы; различные виды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(театрализованные, дидактические,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подвижные) ; специально организованные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ситуации; словесное поручение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/>
              <a:t>ВИДЫ ДЕТСКИХ РАССКАЗОВ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b="1" dirty="0"/>
              <a:t>Рассказывание по восприятию</a:t>
            </a:r>
            <a:r>
              <a:rPr lang="ru-RU" dirty="0"/>
              <a:t>: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явлений; картин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66858" y="2474679"/>
            <a:ext cx="3456432" cy="62653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/>
              <a:t>Рассказывание по памяти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4366857" y="2904066"/>
            <a:ext cx="3188185" cy="195274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(личного 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коллективного) 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литературных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051801" y="2474679"/>
            <a:ext cx="3456432" cy="62653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b="1" dirty="0"/>
              <a:t>Рассказывание по воображению.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8051801" y="2904564"/>
            <a:ext cx="3790429" cy="2234061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происходит постепенно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развитием мышления и связано с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усложнением детской деятельности и формами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 окружающими людьми.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49" y="4856813"/>
            <a:ext cx="85893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обеспечить наиболее эффективное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использовать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6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634" y="787122"/>
            <a:ext cx="8610599" cy="1303867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АКТУАЛЬНОСТЬ </a:t>
            </a:r>
            <a:r>
              <a:rPr lang="ru-RU" b="1" dirty="0" smtClean="0"/>
              <a:t>метода: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детям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связной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мнемотехники 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обобщений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ребёнку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 опыт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 опорой на образы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устанавливает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связи, делает выводы,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тем самым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708879" y="1439056"/>
            <a:ext cx="2323475" cy="1603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96459" y="1439056"/>
            <a:ext cx="14990" cy="146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44984" y="1439056"/>
            <a:ext cx="1813809" cy="1465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5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47426" y="2202727"/>
            <a:ext cx="4950525" cy="81935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КОДИРОВАНИЕ </a:t>
            </a:r>
            <a:r>
              <a:rPr lang="ru-RU" sz="2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ОБРАЗЫ</a:t>
            </a:r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658193" y="3126057"/>
            <a:ext cx="6089754" cy="11239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ЗАПОМИНАНИЕ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(соединение двух образов)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22689" y="943663"/>
            <a:ext cx="66106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МНЕМОНИЧЕСКОЕ ЗАПОМИНАНИЕ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ЭТАПОВ</a:t>
            </a:r>
            <a:r>
              <a:rPr lang="ru-RU" b="1" dirty="0">
                <a:latin typeface="Calibri" panose="020F0502020204030204" pitchFamily="34" charset="0"/>
              </a:rPr>
              <a:t>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94151" y="440105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ПЕРЕСКАЗ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С</a:t>
            </a:r>
            <a:b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ОПОРОЙ НА СИМВОЛЫ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70885" y="550904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4.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ВОСПРОИЗВЕДЕНИЕ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МНЕМОСХЕМЫ</a:t>
            </a:r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79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комендации воспитателям ДОУ по использованию методов мнемотехники в  работе с детьми | Методическая разработка по развитию речи на тему: |  Образовательная социальная с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" y="331164"/>
            <a:ext cx="10702978" cy="65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4" y="224852"/>
            <a:ext cx="10672996" cy="17538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МНЕМОТАБЛИЦЫ-СХЕМЫ</a:t>
            </a:r>
            <a:r>
              <a:rPr lang="ru-RU" b="1" dirty="0"/>
              <a:t>, ИСПОЛЬЗУЮТСЯ КАК</a:t>
            </a:r>
            <a:br>
              <a:rPr lang="ru-RU" b="1" dirty="0"/>
            </a:br>
            <a:r>
              <a:rPr lang="ru-RU" b="1" dirty="0"/>
              <a:t>ДИДАКТИЧЕСКИЙ МАТЕРИАЛ ПО РАЗВИТИЮ</a:t>
            </a:r>
            <a:br>
              <a:rPr lang="ru-RU" b="1" dirty="0"/>
            </a:br>
            <a:r>
              <a:rPr lang="ru-RU" b="1" dirty="0"/>
              <a:t>СВЯЗНОЙ РЕЧИ ДЕТЕЙ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87057" y="2341796"/>
            <a:ext cx="267824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Мнемотаблицы-схемы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9206" y="2862290"/>
            <a:ext cx="153899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Обогащение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словарного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запаса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8342" y="4366568"/>
            <a:ext cx="195871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Пересказ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художественной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литературы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9286" y="3905220"/>
            <a:ext cx="185378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Отгадывание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и загадывание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загадок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75296" y="3612640"/>
            <a:ext cx="1728863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Разучивание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</a:rPr>
              <a:t>чистоговорок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и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скороговорок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34400" y="2203138"/>
            <a:ext cx="16739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Обучение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составлению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рассказов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953474" y="3736997"/>
            <a:ext cx="156897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Заучивание</a:t>
            </a:r>
            <a:b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стихов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9803" y="753532"/>
            <a:ext cx="11707317" cy="2802467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мнемонического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приёма: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4518" y="2608289"/>
            <a:ext cx="10420465" cy="2039911"/>
          </a:xfrm>
        </p:spPr>
        <p:txBody>
          <a:bodyPr/>
          <a:lstStyle/>
          <a:p>
            <a:r>
              <a:rPr lang="ru-RU" sz="4400" b="1" dirty="0">
                <a:solidFill>
                  <a:srgbClr val="FF0000"/>
                </a:solidFill>
              </a:rPr>
              <a:t>Каждый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rgbClr val="FF6600"/>
                </a:solidFill>
              </a:rPr>
              <a:t>Охотник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rgbClr val="FFFF00"/>
                </a:solidFill>
              </a:rPr>
              <a:t>Желает </a:t>
            </a:r>
            <a:r>
              <a:rPr lang="ru-RU" sz="4400" b="1" dirty="0">
                <a:solidFill>
                  <a:srgbClr val="00B050"/>
                </a:solidFill>
              </a:rPr>
              <a:t>Знать</a:t>
            </a:r>
            <a:r>
              <a:rPr lang="ru-RU" sz="4400" b="1" dirty="0"/>
              <a:t>,</a:t>
            </a:r>
            <a:br>
              <a:rPr lang="ru-RU" sz="4400" b="1" dirty="0"/>
            </a:br>
            <a:r>
              <a:rPr lang="ru-RU" sz="4400" b="1" dirty="0">
                <a:solidFill>
                  <a:srgbClr val="00B0F0"/>
                </a:solidFill>
              </a:rPr>
              <a:t>Где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rgbClr val="002060"/>
                </a:solidFill>
              </a:rPr>
              <a:t>Сидит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rgbClr val="7030A0"/>
                </a:solidFill>
              </a:rPr>
              <a:t>Фазан</a:t>
            </a: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4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63</TotalTime>
  <Words>521</Words>
  <Application>Microsoft Office PowerPoint</Application>
  <PresentationFormat>Широкоэкранный</PresentationFormat>
  <Paragraphs>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След самолета</vt:lpstr>
      <vt:lpstr>    </vt:lpstr>
      <vt:lpstr>Константин Дмитриевич УшинскиЙ</vt:lpstr>
      <vt:lpstr>Связная речь –</vt:lpstr>
      <vt:lpstr>ВИДЫ ДЕТСКИХ РАССКАЗОВ  </vt:lpstr>
      <vt:lpstr>АКТУАЛЬНОСТЬ метода:  </vt:lpstr>
      <vt:lpstr>1. КОДИРОВАНИЕ В ОБРАЗЫ  </vt:lpstr>
      <vt:lpstr>Презентация PowerPoint</vt:lpstr>
      <vt:lpstr>   МНЕМОТАБЛИЦЫ-СХЕМЫ, ИСПОЛЬЗУЮТСЯ КАК ДИДАКТИЧЕСКИЙ МАТЕРИАЛ ПО РАЗВИТИЮ СВЯЗНОЙ РЕЧИ ДЕТЕЙ   </vt:lpstr>
      <vt:lpstr>Пример мнемонического приёма:  </vt:lpstr>
      <vt:lpstr>Презентация PowerPoint</vt:lpstr>
      <vt:lpstr>Мнемотаблицы по стихотворениям и загадкам</vt:lpstr>
      <vt:lpstr>Презентация PowerPoint</vt:lpstr>
      <vt:lpstr>Презентация PowerPoint</vt:lpstr>
      <vt:lpstr>При обучении составлению рассказов  также используется мнемотехника.  Вместе с детьми беседуем по тексту, рассматриваем иллюстрации и отслеживаем последовательность заранее приготовленной модели к данному произведению. А в более старшем возрасте – дети сами под руководством взрослого учатся выбирать нужные элементы модели, последовательно их располагать в единую модельную цепь, которые необходимы для пересказа литературного произведения. </vt:lpstr>
      <vt:lpstr>Презентация PowerPoint</vt:lpstr>
      <vt:lpstr>Составление рассказа по мнемотаблице</vt:lpstr>
      <vt:lpstr>Мнемотаблицы на однокоренные слова </vt:lpstr>
      <vt:lpstr>Как итог хочется отметить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user</dc:creator>
  <cp:lastModifiedBy>user</cp:lastModifiedBy>
  <cp:revision>9</cp:revision>
  <dcterms:created xsi:type="dcterms:W3CDTF">2021-01-27T04:45:08Z</dcterms:created>
  <dcterms:modified xsi:type="dcterms:W3CDTF">2021-04-06T00:00:25Z</dcterms:modified>
</cp:coreProperties>
</file>