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9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87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9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1004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382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37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9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1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5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6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6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6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2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06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17431"/>
            <a:ext cx="8825658" cy="3759950"/>
          </a:xfrm>
        </p:spPr>
        <p:txBody>
          <a:bodyPr/>
          <a:lstStyle/>
          <a:p>
            <a:pPr algn="ctr"/>
            <a:r>
              <a:rPr lang="ru-RU" sz="8000" dirty="0" smtClean="0"/>
              <a:t>Адаптация детей к детскому саду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699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92" y="605307"/>
            <a:ext cx="4945487" cy="5718219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/>
              <a:t>Придумайте свой ритуал прощания. Например, поцеловать, помахать рукой, сказать: «Пока!». После этого сразу уходите: уверенно и не оборачиваясь. Чем дольше вы топчитесь в нерешительности, тем сильнее ребенок переживает.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r="27444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68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0913" y="553792"/>
            <a:ext cx="11127345" cy="1545464"/>
          </a:xfrm>
        </p:spPr>
        <p:txBody>
          <a:bodyPr/>
          <a:lstStyle/>
          <a:p>
            <a:pPr algn="ctr"/>
            <a:r>
              <a:rPr lang="ru-RU" i="1" u="sng" dirty="0"/>
              <a:t>Критерии адаптации, разработанные институтом педиатрии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615" y="2099256"/>
            <a:ext cx="3543299" cy="1339401"/>
          </a:xfrm>
        </p:spPr>
        <p:txBody>
          <a:bodyPr/>
          <a:lstStyle/>
          <a:p>
            <a:pPr algn="ctr"/>
            <a:r>
              <a:rPr lang="ru-RU" dirty="0"/>
              <a:t>ЛЕГКАЯ </a:t>
            </a:r>
            <a:r>
              <a:rPr lang="ru-RU" dirty="0" smtClean="0"/>
              <a:t>СТЕПЕНЬ АДАПТАЦИИ</a:t>
            </a:r>
            <a:endParaRPr lang="ru-RU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>
          <a:xfrm>
            <a:off x="179615" y="3026536"/>
            <a:ext cx="3543299" cy="3631840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К 20 дню пребывания в ДОУ у ребенка нормализуется сон, он нормально начинает есть. Настроение </a:t>
            </a:r>
            <a:r>
              <a:rPr lang="ru-RU" sz="1600" dirty="0" smtClean="0"/>
              <a:t>бодрое, заинтересованное</a:t>
            </a:r>
            <a:r>
              <a:rPr lang="ru-RU" sz="1600" dirty="0"/>
              <a:t>, в сочетании с утренним плачем</a:t>
            </a:r>
            <a:r>
              <a:rPr lang="ru-RU" sz="1600" dirty="0" smtClean="0"/>
              <a:t>.</a:t>
            </a:r>
            <a:r>
              <a:rPr lang="ru-RU" sz="1600" dirty="0"/>
              <a:t> Отношения с близкими взрослыми не нарушаются, ребенок поддается ритуалам прощания, быстро отвлекается, его интересуют другие взрослые.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722915" y="2099255"/>
            <a:ext cx="3216728" cy="927281"/>
          </a:xfrm>
        </p:spPr>
        <p:txBody>
          <a:bodyPr/>
          <a:lstStyle/>
          <a:p>
            <a:pPr algn="ctr"/>
            <a:r>
              <a:rPr lang="ru-RU" dirty="0"/>
              <a:t>АДАПТАЦИЯ СРЕДНЕЙ ТЯЖЕСТИ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6"/>
          </p:nvPr>
        </p:nvSpPr>
        <p:spPr>
          <a:xfrm>
            <a:off x="3722915" y="3026535"/>
            <a:ext cx="3216728" cy="3631841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Нарушения в поведении и общем состоянии ребенка выражены ярче и длительнее. Сон и аппетит восстанавливаются только через 20-40 дней, настроение может быть </a:t>
            </a:r>
            <a:r>
              <a:rPr lang="ru-RU" sz="1600" dirty="0" smtClean="0"/>
              <a:t>неустойчивым, </a:t>
            </a:r>
            <a:r>
              <a:rPr lang="ru-RU" sz="1600" dirty="0"/>
              <a:t>малоподвижным, не стремится исследовать новое окружение. Все эти изменения продолжаются до полутора месяцев.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39643" y="2099254"/>
            <a:ext cx="3412672" cy="1339403"/>
          </a:xfrm>
        </p:spPr>
        <p:txBody>
          <a:bodyPr/>
          <a:lstStyle/>
          <a:p>
            <a:pPr algn="ctr"/>
            <a:r>
              <a:rPr lang="ru-RU" dirty="0"/>
              <a:t>ТЯЖЕЛАЯ АДАПТАЦИЯ 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7"/>
          </p:nvPr>
        </p:nvSpPr>
        <p:spPr>
          <a:xfrm>
            <a:off x="6939643" y="3026535"/>
            <a:ext cx="3412672" cy="3631841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Ребенок начинает длительно и тяжело болеть, одно заболевание почти без перерыва сменяет другое, защитные силы организма подорваны и не предохраняют организм от многочисленных микробов.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6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656823"/>
            <a:ext cx="6748530" cy="572230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4790941" cy="6272010"/>
          </a:xfrm>
        </p:spPr>
        <p:txBody>
          <a:bodyPr>
            <a:normAutofit lnSpcReduction="10000"/>
          </a:bodyPr>
          <a:lstStyle/>
          <a:p>
            <a:r>
              <a:rPr lang="ru-RU" sz="2800" u="sng" dirty="0"/>
              <a:t>Раннее детство </a:t>
            </a:r>
            <a:r>
              <a:rPr lang="ru-RU" sz="2200" dirty="0"/>
              <a:t>- период интенсивного физического и психического </a:t>
            </a:r>
            <a:r>
              <a:rPr lang="ru-RU" sz="2200" dirty="0" smtClean="0"/>
              <a:t>развития.</a:t>
            </a:r>
          </a:p>
          <a:p>
            <a:r>
              <a:rPr lang="ru-RU" sz="2200" dirty="0" smtClean="0"/>
              <a:t>Для раннего возраста характерно: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Органы </a:t>
            </a:r>
            <a:r>
              <a:rPr lang="ru-RU" sz="2200" dirty="0"/>
              <a:t>и системы организма еще недостаточно </a:t>
            </a:r>
            <a:r>
              <a:rPr lang="ru-RU" sz="2200" dirty="0" smtClean="0"/>
              <a:t>зрелые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Дети подвержены заболеваниям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Повышенная </a:t>
            </a:r>
            <a:r>
              <a:rPr lang="ru-RU" sz="2200" dirty="0"/>
              <a:t>эмоциональность и </a:t>
            </a:r>
            <a:r>
              <a:rPr lang="ru-RU" sz="2200" dirty="0" smtClean="0"/>
              <a:t>впечатлительность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Обостренной </a:t>
            </a:r>
            <a:r>
              <a:rPr lang="ru-RU" sz="2200" dirty="0"/>
              <a:t>чувствительностью к разлуке с </a:t>
            </a:r>
            <a:r>
              <a:rPr lang="ru-RU" sz="2200" dirty="0" smtClean="0"/>
              <a:t>матерью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smtClean="0"/>
              <a:t>Страх новизны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3387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4" y="0"/>
            <a:ext cx="8761413" cy="1680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Как же определить, адаптированы ли наши дети? Что в их поведении зависит от собственного характера? Вот ряд вопросов, которые могут быть вам полезны: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7882" y="2240923"/>
            <a:ext cx="11475076" cy="44045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Легко ли рассмешить вашего ребенка?</a:t>
            </a:r>
          </a:p>
          <a:p>
            <a:pPr lvl="0"/>
            <a:r>
              <a:rPr lang="ru-RU" dirty="0"/>
              <a:t>Как часто он капризничает? Реже одного-двух раз в неделю?</a:t>
            </a:r>
          </a:p>
          <a:p>
            <a:pPr lvl="0"/>
            <a:r>
              <a:rPr lang="ru-RU" dirty="0"/>
              <a:t>Ложится ли спать спокойно, не выводя из терпения всех домашних?</a:t>
            </a:r>
          </a:p>
          <a:p>
            <a:pPr lvl="0"/>
            <a:r>
              <a:rPr lang="ru-RU" dirty="0"/>
              <a:t>Все ли он ест, достаточно ли, не капризничает ли при этом?</a:t>
            </a:r>
          </a:p>
          <a:p>
            <a:pPr lvl="0"/>
            <a:r>
              <a:rPr lang="ru-RU" dirty="0"/>
              <a:t>Имеются ли у него друзья, которые хорошо относятся к нему и с которыми он охотно играет?</a:t>
            </a:r>
          </a:p>
          <a:p>
            <a:pPr lvl="0"/>
            <a:r>
              <a:rPr lang="ru-RU" dirty="0"/>
              <a:t>Удается ли ему ночью не мочиться в постели?</a:t>
            </a:r>
          </a:p>
          <a:p>
            <a:pPr lvl="0"/>
            <a:r>
              <a:rPr lang="ru-RU" dirty="0"/>
              <a:t>Нет ли у него привычек сосать большой палец, часто хныкать?</a:t>
            </a:r>
          </a:p>
          <a:p>
            <a:pPr lvl="0"/>
            <a:r>
              <a:rPr lang="ru-RU" dirty="0"/>
              <a:t>Можете ли вы оставить его где-то одного, не опасаясь, что он расплачется, да так, словно вы покидаете его навсегда?</a:t>
            </a:r>
          </a:p>
          <a:p>
            <a:pPr lvl="0"/>
            <a:r>
              <a:rPr lang="ru-RU" dirty="0"/>
              <a:t>Хорошо ли он ведет себя со сверстниками, не нуждается ли при этом в особом присмотре с вашей стороны?</a:t>
            </a:r>
          </a:p>
          <a:p>
            <a:r>
              <a:rPr lang="ru-RU" dirty="0"/>
              <a:t>Нет ли у него каких-нибудь незначительных страхов?</a:t>
            </a:r>
          </a:p>
        </p:txBody>
      </p:sp>
    </p:spTree>
    <p:extLst>
      <p:ext uri="{BB962C8B-B14F-4D97-AF65-F5344CB8AC3E}">
        <p14:creationId xmlns:p14="http://schemas.microsoft.com/office/powerpoint/2010/main" val="323892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825659" cy="10483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В период адаптации в поведении ребенка могут присутствовать следующие моменты: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2382592"/>
            <a:ext cx="11320529" cy="4198512"/>
          </a:xfrm>
        </p:spPr>
        <p:txBody>
          <a:bodyPr/>
          <a:lstStyle/>
          <a:p>
            <a:pPr lvl="0"/>
            <a:r>
              <a:rPr lang="ru-RU" sz="2400" dirty="0"/>
              <a:t>Крайности. Например, излишняя активность и чрезмерная пассивность.</a:t>
            </a:r>
          </a:p>
          <a:p>
            <a:pPr lvl="0"/>
            <a:r>
              <a:rPr lang="ru-RU" sz="2400" dirty="0"/>
              <a:t>Возврат к более ранним привычкам. Скажем, ребенок уже несколько месяцев ел самостоятельно и вдруг снова требует, чтобы его кормили с ложечки.</a:t>
            </a:r>
          </a:p>
          <a:p>
            <a:pPr lvl="0"/>
            <a:r>
              <a:rPr lang="ru-RU" sz="2400" dirty="0"/>
              <a:t>Отставание в развитии от сверстников. К примеру, ребенок в 4 года развивается как в 2,5.</a:t>
            </a:r>
          </a:p>
          <a:p>
            <a:pPr lvl="0"/>
            <a:r>
              <a:rPr lang="ru-RU" sz="2400" dirty="0"/>
              <a:t>Непрекращающиеся трудности в элементарных вещах. Например, если кормление ребенка остается проблемой.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0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277" y="631066"/>
            <a:ext cx="5048518" cy="2717441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Адаптация в норме длится 3-4 недели. </a:t>
            </a:r>
            <a:br>
              <a:rPr lang="ru-RU" sz="2800" dirty="0"/>
            </a:br>
            <a:r>
              <a:rPr lang="ru-RU" sz="2800" dirty="0"/>
              <a:t>Что необходимо сделать, чтобы облегчить процесс адаптации малыша в детском саду: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r="3067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2277" y="3348507"/>
            <a:ext cx="5048518" cy="2730321"/>
          </a:xfrm>
        </p:spPr>
        <p:txBody>
          <a:bodyPr>
            <a:noAutofit/>
          </a:bodyPr>
          <a:lstStyle/>
          <a:p>
            <a:pPr lvl="0" algn="ctr"/>
            <a:r>
              <a:rPr lang="ru-RU" sz="2400" dirty="0"/>
              <a:t>Родителям первое время </a:t>
            </a:r>
            <a:r>
              <a:rPr lang="ru-RU" sz="2400" dirty="0" smtClean="0"/>
              <a:t>рекомендуется </a:t>
            </a:r>
            <a:r>
              <a:rPr lang="ru-RU" sz="2400" dirty="0"/>
              <a:t>сократить время пребывания детей в группе до минимума, а домашние условия приблизить к режиму детского сада. Старайтесь не менять режим дня в выходные. 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3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8338" y="656823"/>
            <a:ext cx="5202605" cy="5331853"/>
          </a:xfrm>
        </p:spPr>
        <p:txBody>
          <a:bodyPr>
            <a:normAutofit/>
          </a:bodyPr>
          <a:lstStyle/>
          <a:p>
            <a:pPr lvl="0" algn="ctr"/>
            <a:r>
              <a:rPr lang="ru-RU" dirty="0"/>
              <a:t>Необходимо организовать упражнения в </a:t>
            </a:r>
            <a:r>
              <a:rPr lang="ru-RU" dirty="0" smtClean="0"/>
              <a:t>самостоятельности, </a:t>
            </a:r>
            <a:r>
              <a:rPr lang="ru-RU" dirty="0"/>
              <a:t>чтобы ребенок учился сам обслуживать себя (одеваться, кушать).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r="29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1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48" y="206063"/>
            <a:ext cx="4906851" cy="5898524"/>
          </a:xfrm>
        </p:spPr>
        <p:txBody>
          <a:bodyPr>
            <a:normAutofit/>
          </a:bodyPr>
          <a:lstStyle/>
          <a:p>
            <a:pPr lvl="0" algn="ctr"/>
            <a:r>
              <a:rPr lang="ru-RU" dirty="0"/>
              <a:t>Настраивайте себя на спокойствие и уверенность, что с ребенком все будет хорошо. Ребенок все чувствует, поэтому от этого зависит его состояние.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r="2668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47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605306"/>
            <a:ext cx="4881092" cy="588564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Помните, что нервная система ребенка ослаблена, поэтому необходимо создавать спокойную обстановку в семье. Не ходите пока в гости, на шумные мероприятия, сократите просмотр телевидения.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56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8186" y="695459"/>
            <a:ext cx="4803820" cy="526745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Пусть ребенка отводит в детский сад тот родитель или родственник (по возможности), с которым ему легче расстаться. Воспитатели давно заметили, что с одним из родителей ребенок расстается относительно спокойно, а другого никак не может отпустить от себя.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2662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5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603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Адаптация детей к детскому саду</vt:lpstr>
      <vt:lpstr>Презентация PowerPoint</vt:lpstr>
      <vt:lpstr>Как же определить, адаптированы ли наши дети? Что в их поведении зависит от собственного характера? Вот ряд вопросов, которые могут быть вам полезны: </vt:lpstr>
      <vt:lpstr>В период адаптации в поведении ребенка могут присутствовать следующие моменты:  </vt:lpstr>
      <vt:lpstr>Адаптация в норме длится 3-4 недели.  Что необходимо сделать, чтобы облегчить процесс адаптации малыша в детском саду:</vt:lpstr>
      <vt:lpstr>Необходимо организовать упражнения в самостоятельности, чтобы ребенок учился сам обслуживать себя (одеваться, кушать). </vt:lpstr>
      <vt:lpstr>Настраивайте себя на спокойствие и уверенность, что с ребенком все будет хорошо. Ребенок все чувствует, поэтому от этого зависит его состояние. </vt:lpstr>
      <vt:lpstr>Помните, что нервная система ребенка ослаблена, поэтому необходимо создавать спокойную обстановку в семье. Не ходите пока в гости, на шумные мероприятия, сократите просмотр телевидения. </vt:lpstr>
      <vt:lpstr>Пусть ребенка отводит в детский сад тот родитель или родственник (по возможности), с которым ему легче расстаться. Воспитатели давно заметили, что с одним из родителей ребенок расстается относительно спокойно, а другого никак не может отпустить от себя.</vt:lpstr>
      <vt:lpstr>Придумайте свой ритуал прощания. Например, поцеловать, помахать рукой, сказать: «Пока!». После этого сразу уходите: уверенно и не оборачиваясь. Чем дольше вы топчитесь в нерешительности, тем сильнее ребенок переживает. </vt:lpstr>
      <vt:lpstr>Критерии адаптации, разработанные институтом педиатрии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dc:creator>user</dc:creator>
  <cp:lastModifiedBy>user</cp:lastModifiedBy>
  <cp:revision>9</cp:revision>
  <dcterms:created xsi:type="dcterms:W3CDTF">2018-09-24T21:52:22Z</dcterms:created>
  <dcterms:modified xsi:type="dcterms:W3CDTF">2018-10-09T00:05:42Z</dcterms:modified>
</cp:coreProperties>
</file>